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2" r:id="rId2"/>
    <p:sldId id="273" r:id="rId3"/>
    <p:sldId id="264" r:id="rId4"/>
    <p:sldId id="274" r:id="rId5"/>
    <p:sldId id="281" r:id="rId6"/>
    <p:sldId id="284" r:id="rId7"/>
    <p:sldId id="265" r:id="rId8"/>
    <p:sldId id="275" r:id="rId9"/>
    <p:sldId id="266" r:id="rId10"/>
    <p:sldId id="277" r:id="rId11"/>
    <p:sldId id="269" r:id="rId12"/>
    <p:sldId id="270" r:id="rId13"/>
    <p:sldId id="268" r:id="rId14"/>
    <p:sldId id="276" r:id="rId15"/>
    <p:sldId id="271" r:id="rId16"/>
    <p:sldId id="272" r:id="rId17"/>
    <p:sldId id="279" r:id="rId18"/>
    <p:sldId id="267" r:id="rId19"/>
    <p:sldId id="280" r:id="rId20"/>
    <p:sldId id="260" r:id="rId21"/>
    <p:sldId id="261" r:id="rId22"/>
    <p:sldId id="285" r:id="rId23"/>
    <p:sldId id="256" r:id="rId24"/>
    <p:sldId id="257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46" autoAdjust="0"/>
  </p:normalViewPr>
  <p:slideViewPr>
    <p:cSldViewPr>
      <p:cViewPr varScale="1">
        <p:scale>
          <a:sx n="126" d="100"/>
          <a:sy n="126" d="100"/>
        </p:scale>
        <p:origin x="-34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D8244-184A-4CAE-BF93-52B63D1A5488}" type="datetimeFigureOut">
              <a:rPr lang="it-IT" smtClean="0"/>
              <a:t>15/10/2014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18B17-985F-4A50-AA7B-E616FBDD9C96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9FFFA-29B8-8B45-AC5B-56AE685D3FEF}" type="slidenum">
              <a:rPr lang="it-IT">
                <a:solidFill>
                  <a:srgbClr val="000000"/>
                </a:solidFill>
              </a:rPr>
              <a:pPr/>
              <a:t>1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(PROBE) design (EINSTEIN Trial) =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prospective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randomized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open-label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blinded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 point evaluation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8B17-985F-4A50-AA7B-E616FBDD9C96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EINSTEIN (</a:t>
            </a:r>
            <a:r>
              <a:rPr lang="it-IT" dirty="0" err="1" smtClean="0"/>
              <a:t>prins</a:t>
            </a:r>
            <a:r>
              <a:rPr lang="it-IT" dirty="0" smtClean="0"/>
              <a:t>) AMPLIFY (Agnelli)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18B17-985F-4A50-AA7B-E616FBDD9C96}" type="slidenum">
              <a:rPr lang="it-IT" smtClean="0"/>
              <a:t>11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://www.google.it/url?sa=i&amp;source=images&amp;cd=&amp;cad=rja&amp;uact=8&amp;ved=0CAgQjRw&amp;url=http%3A%2F%2Ffixingtheeconomists.wordpress.com%2F2014%2F05%2F20%2Ftwo-different-approaches-to-economics-and-one-approach-to-pseudo-economics%2F&amp;ei=uKE-VLOGGYX6PKj8gdAJ&amp;psig=AFQjCNEMqmh7nhNrjrMJoeUzWEQrpLHxaQ&amp;ust=1413477176476792" TargetMode="Externa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://www.google.it/url?sa=i&amp;source=images&amp;cd=&amp;cad=rja&amp;uact=8&amp;ved=0CAgQjRw&amp;url=http%3A%2F%2Ffixingtheeconomists.wordpress.com%2F2014%2F05%2F20%2Ftwo-different-approaches-to-economics-and-one-approach-to-pseudo-economics%2F&amp;ei=uKE-VLOGGYX6PKj8gdAJ&amp;psig=AFQjCNEMqmh7nhNrjrMJoeUzWEQrpLHxaQ&amp;ust=1413477176476792" TargetMode="Externa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it/url?sa=i&amp;source=images&amp;cd=&amp;cad=rja&amp;uact=8&amp;ved=0CAgQjRw&amp;url=http%3A%2F%2Fwww.my-rome.org%2Fportal%2Fcoumadin-5-mg-compresse&amp;ei=cZU-VPSGEsbJOevygdAN&amp;psig=AFQjCNGQ77co7OCVR7mEcYnHC-IVCmIDog&amp;ust=1413474033381887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it/url?sa=i&amp;source=images&amp;cd=&amp;cad=rja&amp;uact=8&amp;ved=0CAgQjRw&amp;url=http%3A%2F%2Fwww.my-rome.org%2Fportal%2Fcoumadin-5-mg-compresse&amp;ei=cZU-VPSGEsbJOevygdAN&amp;psig=AFQjCNGQ77co7OCVR7mEcYnHC-IVCmIDog&amp;ust=141347403338188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lum bright="57000" contrast="-70000"/>
          </a:blip>
          <a:srcRect l="41547" t="35918" r="27038" b="32140"/>
          <a:stretch>
            <a:fillRect/>
          </a:stretch>
        </p:blipFill>
        <p:spPr bwMode="auto">
          <a:xfrm>
            <a:off x="323528" y="1988840"/>
            <a:ext cx="6264696" cy="307518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250825" y="404814"/>
            <a:ext cx="1846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4000">
              <a:solidFill>
                <a:srgbClr val="000000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>
            <a:off x="0" y="6453188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4800">
              <a:solidFill>
                <a:prstClr val="black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1865555" y="6454851"/>
            <a:ext cx="5390743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1200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Regional</a:t>
            </a:r>
            <a:r>
              <a:rPr lang="it-IT" sz="12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it-IT" sz="1200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Excellence</a:t>
            </a:r>
            <a:r>
              <a:rPr lang="it-IT" sz="12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Center </a:t>
            </a:r>
            <a:r>
              <a:rPr lang="it-IT" sz="1200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for</a:t>
            </a:r>
            <a:r>
              <a:rPr lang="it-IT" sz="12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it-IT" sz="1200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Interventional</a:t>
            </a:r>
            <a:r>
              <a:rPr lang="it-IT" sz="12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Treatment </a:t>
            </a:r>
            <a:r>
              <a:rPr lang="it-IT" sz="1200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of</a:t>
            </a:r>
            <a:r>
              <a:rPr lang="it-IT" sz="12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it-IT" sz="1200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Cardiovascular</a:t>
            </a:r>
            <a:r>
              <a:rPr lang="it-IT" sz="1200" dirty="0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it-IT" sz="1200" dirty="0" err="1">
                <a:latin typeface="Calibri" pitchFamily="-1" charset="0"/>
                <a:ea typeface="ＭＳ Ｐゴシック" pitchFamily="-1" charset="-128"/>
                <a:cs typeface="ＭＳ Ｐゴシック" pitchFamily="-1" charset="-128"/>
              </a:rPr>
              <a:t>Diseases</a:t>
            </a:r>
            <a:endParaRPr lang="it-IT" sz="1200" dirty="0"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1996" name="Picture 3" descr="foto_germaneto_colore_trans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-47636"/>
            <a:ext cx="3200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Text Box 6"/>
          <p:cNvSpPr txBox="1">
            <a:spLocks noChangeArrowheads="1"/>
          </p:cNvSpPr>
          <p:nvPr/>
        </p:nvSpPr>
        <p:spPr bwMode="auto">
          <a:xfrm>
            <a:off x="0" y="2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FFFFFF"/>
              </a:solidFill>
              <a:latin typeface="Calibri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8" name="Picture 2" descr="Immagin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00636"/>
            <a:ext cx="2718853" cy="149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-32" y="1857364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4800">
              <a:solidFill>
                <a:prstClr val="black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66434" t="7892" r="3095" b="8599"/>
          <a:stretch>
            <a:fillRect/>
          </a:stretch>
        </p:blipFill>
        <p:spPr bwMode="auto">
          <a:xfrm>
            <a:off x="6804248" y="2016844"/>
            <a:ext cx="2088232" cy="4292476"/>
          </a:xfrm>
          <a:prstGeom prst="rect">
            <a:avLst/>
          </a:prstGeom>
          <a:noFill/>
          <a:ln w="12700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3240508" y="5549751"/>
            <a:ext cx="31109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Dr. Vittorio Emanuele</a:t>
            </a:r>
          </a:p>
          <a:p>
            <a:r>
              <a:rPr lang="it-IT" sz="1600" i="1" dirty="0" smtClean="0"/>
              <a:t>Dirigente Medico, </a:t>
            </a:r>
            <a:r>
              <a:rPr lang="it-IT" sz="1600" i="1" dirty="0" smtClean="0"/>
              <a:t>U.O. Cardiologia.</a:t>
            </a:r>
            <a:endParaRPr lang="it-IT" sz="1600" i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79512" y="2825641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Anticoagulant treatment of deep vein thrombosis</a:t>
            </a:r>
            <a:endParaRPr lang="it-IT" sz="4000" b="1" dirty="0" smtClean="0"/>
          </a:p>
        </p:txBody>
      </p:sp>
      <p:sp>
        <p:nvSpPr>
          <p:cNvPr id="14" name="CasellaDiTesto 13"/>
          <p:cNvSpPr txBox="1"/>
          <p:nvPr/>
        </p:nvSpPr>
        <p:spPr>
          <a:xfrm>
            <a:off x="0" y="0"/>
            <a:ext cx="66602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Univeristà</a:t>
            </a:r>
            <a:r>
              <a:rPr lang="it-IT" sz="2800" b="1" dirty="0" smtClean="0"/>
              <a:t> “Magna </a:t>
            </a:r>
            <a:r>
              <a:rPr lang="it-IT" sz="2800" b="1" dirty="0" err="1" smtClean="0"/>
              <a:t>Graecia</a:t>
            </a:r>
            <a:r>
              <a:rPr lang="it-IT" sz="2800" b="1" dirty="0" smtClean="0"/>
              <a:t>”  di Catanzaro</a:t>
            </a:r>
          </a:p>
          <a:p>
            <a:endParaRPr lang="it-IT" sz="1400" b="1" dirty="0" smtClean="0"/>
          </a:p>
          <a:p>
            <a:r>
              <a:rPr lang="it-IT" sz="1400" b="1" dirty="0" err="1" smtClean="0"/>
              <a:t>A.O.U.</a:t>
            </a:r>
            <a:r>
              <a:rPr lang="it-IT" sz="1400" b="1" dirty="0" smtClean="0"/>
              <a:t> “Mater Domini” </a:t>
            </a:r>
          </a:p>
          <a:p>
            <a:r>
              <a:rPr lang="it-IT" sz="1400" b="1" dirty="0" smtClean="0"/>
              <a:t>Cattedra ed U.O. di Cardiologia</a:t>
            </a:r>
          </a:p>
          <a:p>
            <a:endParaRPr lang="it-IT" sz="1400" b="1" dirty="0" smtClean="0"/>
          </a:p>
          <a:p>
            <a:r>
              <a:rPr lang="it-IT" sz="1400" b="1" dirty="0" smtClean="0"/>
              <a:t>Direttore Prof. C. </a:t>
            </a:r>
            <a:r>
              <a:rPr lang="it-IT" sz="1400" b="1" dirty="0" err="1" smtClean="0"/>
              <a:t>Indolfi</a:t>
            </a:r>
            <a:endParaRPr lang="it-IT" sz="1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350722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10700" dirty="0" err="1" smtClean="0"/>
              <a:t>Trials</a:t>
            </a:r>
            <a:r>
              <a:rPr lang="it-IT" sz="10700" dirty="0" smtClean="0"/>
              <a:t> </a:t>
            </a:r>
            <a:r>
              <a:rPr lang="it-IT" sz="10700" dirty="0" err="1" smtClean="0"/>
              <a:t>Results</a:t>
            </a:r>
            <a:endParaRPr lang="it-IT" dirty="0"/>
          </a:p>
        </p:txBody>
      </p:sp>
      <p:pic>
        <p:nvPicPr>
          <p:cNvPr id="11269" name="Picture 5" descr="http://tweeting.com/wp-content/uploads/2012/09/EMC2-Facebook-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76872"/>
            <a:ext cx="5953125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Results of Phase 3 Trials With New Oral Anticoagulants (NOACs)—</a:t>
            </a:r>
            <a:r>
              <a:rPr lang="en-US" sz="3200" b="1" dirty="0" smtClean="0">
                <a:solidFill>
                  <a:srgbClr val="FF0000"/>
                </a:solidFill>
              </a:rPr>
              <a:t>Acute VTE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394" t="24164" r="1862" b="18085"/>
          <a:stretch>
            <a:fillRect/>
          </a:stretch>
        </p:blipFill>
        <p:spPr bwMode="auto">
          <a:xfrm>
            <a:off x="107504" y="1772816"/>
            <a:ext cx="888345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4934" t="48684" r="2303" b="40790"/>
          <a:stretch>
            <a:fillRect/>
          </a:stretch>
        </p:blipFill>
        <p:spPr bwMode="auto">
          <a:xfrm>
            <a:off x="4788024" y="6381328"/>
            <a:ext cx="423047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Results of Phase 3 Trials With New Oral Anticoagulants (NOACs)—</a:t>
            </a:r>
            <a:r>
              <a:rPr lang="en-US" sz="3200" b="1" dirty="0" smtClean="0">
                <a:solidFill>
                  <a:srgbClr val="FF0000"/>
                </a:solidFill>
              </a:rPr>
              <a:t>Extended VTE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857" t="24762" r="1429" b="19410"/>
          <a:stretch>
            <a:fillRect/>
          </a:stretch>
        </p:blipFill>
        <p:spPr bwMode="auto">
          <a:xfrm>
            <a:off x="107504" y="1628800"/>
            <a:ext cx="8888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4934" t="48684" r="2303" b="40790"/>
          <a:stretch>
            <a:fillRect/>
          </a:stretch>
        </p:blipFill>
        <p:spPr bwMode="auto">
          <a:xfrm>
            <a:off x="4788024" y="6381328"/>
            <a:ext cx="423047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8967" t="16304" r="7065" b="8696"/>
          <a:stretch>
            <a:fillRect/>
          </a:stretch>
        </p:blipFill>
        <p:spPr bwMode="auto">
          <a:xfrm>
            <a:off x="539552" y="1268760"/>
            <a:ext cx="7992888" cy="535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659" t="34960" r="5488" b="37398"/>
          <a:stretch>
            <a:fillRect/>
          </a:stretch>
        </p:blipFill>
        <p:spPr bwMode="auto">
          <a:xfrm>
            <a:off x="2146312" y="144016"/>
            <a:ext cx="4297896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7299" t="9732" r="61314" b="86375"/>
          <a:stretch>
            <a:fillRect/>
          </a:stretch>
        </p:blipFill>
        <p:spPr bwMode="auto">
          <a:xfrm>
            <a:off x="5940152" y="6453336"/>
            <a:ext cx="309634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755576" y="6093296"/>
            <a:ext cx="108012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508104" y="6093296"/>
            <a:ext cx="1224136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-2738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/>
              <a:t>Approach </a:t>
            </a:r>
            <a:endParaRPr lang="it-IT" sz="9600" dirty="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 cstate="print"/>
          <a:srcRect l="12657" t="15752" b="13367"/>
          <a:stretch>
            <a:fillRect/>
          </a:stretch>
        </p:blipFill>
        <p:spPr bwMode="auto">
          <a:xfrm>
            <a:off x="863080" y="1916832"/>
            <a:ext cx="745333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Approach to </a:t>
            </a:r>
            <a:r>
              <a:rPr lang="en-US" sz="3600" b="1" dirty="0" smtClean="0">
                <a:solidFill>
                  <a:srgbClr val="FF0000"/>
                </a:solidFill>
              </a:rPr>
              <a:t>Acute</a:t>
            </a:r>
            <a:r>
              <a:rPr lang="en-US" sz="3600" dirty="0" smtClean="0"/>
              <a:t> Treatment of </a:t>
            </a:r>
            <a:r>
              <a:rPr lang="en-US" sz="3600" dirty="0" smtClean="0"/>
              <a:t>VTE</a:t>
            </a:r>
            <a:br>
              <a:rPr lang="en-US" sz="3600" dirty="0" smtClean="0"/>
            </a:br>
            <a:r>
              <a:rPr lang="en-US" sz="1400" i="1" dirty="0" smtClean="0"/>
              <a:t>(Onset </a:t>
            </a:r>
            <a:r>
              <a:rPr lang="en-US" sz="1400" i="1" dirty="0" smtClean="0"/>
              <a:t>Through Days 5 to 10)</a:t>
            </a:r>
            <a:endParaRPr lang="it-IT" sz="28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1290" t="7527" r="9677" b="5376"/>
          <a:stretch>
            <a:fillRect/>
          </a:stretch>
        </p:blipFill>
        <p:spPr bwMode="auto">
          <a:xfrm>
            <a:off x="1115616" y="1024277"/>
            <a:ext cx="6916974" cy="5717091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4934" t="48684" r="2303" b="40790"/>
          <a:stretch>
            <a:fillRect/>
          </a:stretch>
        </p:blipFill>
        <p:spPr bwMode="auto">
          <a:xfrm rot="5400000">
            <a:off x="6984268" y="4473116"/>
            <a:ext cx="338437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Approach to </a:t>
            </a:r>
            <a:r>
              <a:rPr lang="en-US" sz="2800" dirty="0" smtClean="0">
                <a:solidFill>
                  <a:srgbClr val="FF0000"/>
                </a:solidFill>
              </a:rPr>
              <a:t>Long-term and Extended </a:t>
            </a:r>
            <a:r>
              <a:rPr lang="en-US" sz="2800" dirty="0" smtClean="0"/>
              <a:t>Treatment of </a:t>
            </a:r>
            <a:r>
              <a:rPr lang="en-US" sz="2800" dirty="0" smtClean="0"/>
              <a:t>VTE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i="1" dirty="0" smtClean="0"/>
              <a:t>(</a:t>
            </a:r>
            <a:r>
              <a:rPr lang="en-US" sz="1400" i="1" dirty="0" smtClean="0"/>
              <a:t>After Acute Treatment Through 3 to 6 Months </a:t>
            </a:r>
            <a:r>
              <a:rPr lang="en-US" sz="1400" i="1" dirty="0" smtClean="0"/>
              <a:t>After Diagnosis)</a:t>
            </a:r>
            <a:endParaRPr lang="it-IT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846" t="6944" r="2885" b="5128"/>
          <a:stretch>
            <a:fillRect/>
          </a:stretch>
        </p:blipFill>
        <p:spPr bwMode="auto">
          <a:xfrm>
            <a:off x="539552" y="1052736"/>
            <a:ext cx="7920880" cy="560042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4934" t="48684" r="2303" b="40790"/>
          <a:stretch>
            <a:fillRect/>
          </a:stretch>
        </p:blipFill>
        <p:spPr bwMode="auto">
          <a:xfrm rot="5400000">
            <a:off x="7200292" y="4617132"/>
            <a:ext cx="338437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19081710">
            <a:off x="53835" y="1026654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/>
              <a:t>Choice</a:t>
            </a:r>
          </a:p>
        </p:txBody>
      </p:sp>
      <p:pic>
        <p:nvPicPr>
          <p:cNvPr id="10242" name="Picture 2" descr="Xarelto gets PBS listing while Dabigatran waits"/>
          <p:cNvPicPr>
            <a:picLocks noChangeAspect="1" noChangeArrowheads="1"/>
          </p:cNvPicPr>
          <p:nvPr/>
        </p:nvPicPr>
        <p:blipFill>
          <a:blip r:embed="rId2" cstate="print"/>
          <a:srcRect t="25200" b="21881"/>
          <a:stretch>
            <a:fillRect/>
          </a:stretch>
        </p:blipFill>
        <p:spPr bwMode="auto">
          <a:xfrm>
            <a:off x="539045" y="4293096"/>
            <a:ext cx="4082143" cy="2160240"/>
          </a:xfrm>
          <a:prstGeom prst="rect">
            <a:avLst/>
          </a:prstGeom>
          <a:noFill/>
        </p:spPr>
      </p:pic>
      <p:pic>
        <p:nvPicPr>
          <p:cNvPr id="10244" name="Picture 4" descr="Dabigatran Etexilate Injection"/>
          <p:cNvPicPr>
            <a:picLocks noChangeAspect="1" noChangeArrowheads="1"/>
          </p:cNvPicPr>
          <p:nvPr/>
        </p:nvPicPr>
        <p:blipFill>
          <a:blip r:embed="rId3" cstate="print"/>
          <a:srcRect l="24192" t="9072" r="22889" b="9281"/>
          <a:stretch>
            <a:fillRect/>
          </a:stretch>
        </p:blipFill>
        <p:spPr bwMode="auto">
          <a:xfrm>
            <a:off x="3635895" y="1412776"/>
            <a:ext cx="1726859" cy="2664296"/>
          </a:xfrm>
          <a:prstGeom prst="rect">
            <a:avLst/>
          </a:prstGeom>
          <a:noFill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 l="29127" t="25890" r="31068" b="40453"/>
          <a:stretch>
            <a:fillRect/>
          </a:stretch>
        </p:blipFill>
        <p:spPr bwMode="auto">
          <a:xfrm>
            <a:off x="5652120" y="116632"/>
            <a:ext cx="3312368" cy="210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fixingtheeconomists.files.wordpress.com/2014/05/differentapproachtosuccess.jpe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436096" y="3124374"/>
            <a:ext cx="3744416" cy="3733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20018" r="8333" b="28395"/>
          <a:stretch>
            <a:fillRect/>
          </a:stretch>
        </p:blipFill>
        <p:spPr bwMode="auto">
          <a:xfrm>
            <a:off x="80301" y="1628800"/>
            <a:ext cx="902820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7299" t="9732" r="61314" b="86375"/>
          <a:stretch>
            <a:fillRect/>
          </a:stretch>
        </p:blipFill>
        <p:spPr bwMode="auto">
          <a:xfrm>
            <a:off x="5940152" y="6453336"/>
            <a:ext cx="309634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 smtClean="0"/>
              <a:t>NAOCs</a:t>
            </a:r>
            <a:r>
              <a:rPr lang="en-US" dirty="0" smtClean="0"/>
              <a:t> </a:t>
            </a:r>
            <a:r>
              <a:rPr lang="en-US" dirty="0" smtClean="0"/>
              <a:t>for acute </a:t>
            </a:r>
            <a:r>
              <a:rPr lang="en-US" dirty="0" smtClean="0"/>
              <a:t>VTE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83568" y="1432145"/>
            <a:ext cx="7488832" cy="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smtClean="0">
                <a:latin typeface="Arial" pitchFamily="34" charset="0"/>
              </a:rPr>
              <a:t>N </a:t>
            </a:r>
            <a:r>
              <a:rPr lang="en-GB" b="1" dirty="0" err="1">
                <a:latin typeface="Arial" pitchFamily="34" charset="0"/>
              </a:rPr>
              <a:t>Engl</a:t>
            </a:r>
            <a:r>
              <a:rPr lang="en-GB" b="1" dirty="0">
                <a:latin typeface="Arial" pitchFamily="34" charset="0"/>
              </a:rPr>
              <a:t> J Med 2010;363:2499-2510</a:t>
            </a:r>
            <a:endParaRPr lang="en-GB" sz="2000" b="1" dirty="0">
              <a:latin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280" t="31707" r="34610" b="53659"/>
          <a:stretch>
            <a:fillRect/>
          </a:stretch>
        </p:blipFill>
        <p:spPr bwMode="auto">
          <a:xfrm>
            <a:off x="1403648" y="260648"/>
            <a:ext cx="5976664" cy="103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6500" t="22000" r="46000" b="22000"/>
          <a:stretch>
            <a:fillRect/>
          </a:stretch>
        </p:blipFill>
        <p:spPr bwMode="auto">
          <a:xfrm>
            <a:off x="3131840" y="2204864"/>
            <a:ext cx="257171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67142" t="61713" r="22859" b="33969"/>
          <a:stretch>
            <a:fillRect/>
          </a:stretch>
        </p:blipFill>
        <p:spPr bwMode="auto">
          <a:xfrm>
            <a:off x="2808312" y="5464448"/>
            <a:ext cx="3275856" cy="106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 smtClean="0"/>
              <a:t>Background</a:t>
            </a:r>
            <a:endParaRPr lang="it-IT" sz="138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/>
          <a:srcRect l="9677" t="10086" r="37097" b="7118"/>
          <a:stretch>
            <a:fillRect/>
          </a:stretch>
        </p:blipFill>
        <p:spPr bwMode="auto">
          <a:xfrm>
            <a:off x="2411760" y="1844824"/>
            <a:ext cx="4032448" cy="470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5466" t="14282" r="9521" b="12437"/>
          <a:stretch>
            <a:fillRect/>
          </a:stretch>
        </p:blipFill>
        <p:spPr bwMode="auto">
          <a:xfrm>
            <a:off x="0" y="0"/>
            <a:ext cx="9144000" cy="588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0" y="5946665"/>
            <a:ext cx="9144000" cy="9387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sz="1100" b="1" dirty="0" smtClean="0"/>
              <a:t>Treatment </a:t>
            </a:r>
            <a:r>
              <a:rPr lang="it-IT" sz="1100" b="1" dirty="0" err="1" smtClean="0"/>
              <a:t>Regimens</a:t>
            </a:r>
            <a:r>
              <a:rPr lang="it-IT" sz="1100" b="1" dirty="0" smtClean="0"/>
              <a:t>: </a:t>
            </a:r>
            <a:r>
              <a:rPr lang="en-US" sz="1100" dirty="0" smtClean="0"/>
              <a:t>In the </a:t>
            </a:r>
            <a:r>
              <a:rPr lang="en-US" sz="1100" b="1" dirty="0" smtClean="0">
                <a:solidFill>
                  <a:srgbClr val="C00000"/>
                </a:solidFill>
              </a:rPr>
              <a:t>Acute DVT Study</a:t>
            </a:r>
            <a:r>
              <a:rPr lang="en-US" sz="1100" dirty="0" smtClean="0"/>
              <a:t>, patients assigned to receive oral </a:t>
            </a:r>
            <a:r>
              <a:rPr lang="en-US" sz="1100" u="sng" dirty="0" err="1" smtClean="0">
                <a:solidFill>
                  <a:srgbClr val="C00000"/>
                </a:solidFill>
              </a:rPr>
              <a:t>rivaroxaban</a:t>
            </a:r>
            <a:r>
              <a:rPr lang="en-US" sz="1100" u="sng" dirty="0" smtClean="0">
                <a:solidFill>
                  <a:srgbClr val="C00000"/>
                </a:solidFill>
              </a:rPr>
              <a:t> were given 15 mg twice daily for the first 3 weeks, followed by 20 mg once daily for the intended 3, 6, or 12 months of treatment.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en-US" sz="1100" dirty="0" smtClean="0"/>
              <a:t>Patients who were assigned to standard therapy received subcutaneous </a:t>
            </a:r>
            <a:r>
              <a:rPr lang="en-US" sz="1100" u="sng" dirty="0" err="1" smtClean="0">
                <a:solidFill>
                  <a:srgbClr val="C00000"/>
                </a:solidFill>
              </a:rPr>
              <a:t>enoxaparin</a:t>
            </a:r>
            <a:r>
              <a:rPr lang="en-US" sz="1100" u="sng" dirty="0" smtClean="0">
                <a:solidFill>
                  <a:srgbClr val="C00000"/>
                </a:solidFill>
              </a:rPr>
              <a:t>, 1.0 mg per kilogram of body weight twice daily, and either </a:t>
            </a:r>
            <a:r>
              <a:rPr lang="en-US" sz="1100" u="sng" dirty="0" err="1" smtClean="0">
                <a:solidFill>
                  <a:srgbClr val="C00000"/>
                </a:solidFill>
              </a:rPr>
              <a:t>warfarin</a:t>
            </a:r>
            <a:r>
              <a:rPr lang="en-US" sz="1100" u="sng" dirty="0" smtClean="0">
                <a:solidFill>
                  <a:srgbClr val="C00000"/>
                </a:solidFill>
              </a:rPr>
              <a:t> or </a:t>
            </a:r>
            <a:r>
              <a:rPr lang="en-US" sz="1100" u="sng" dirty="0" err="1" smtClean="0">
                <a:solidFill>
                  <a:srgbClr val="C00000"/>
                </a:solidFill>
              </a:rPr>
              <a:t>acenocoumarol</a:t>
            </a:r>
            <a:r>
              <a:rPr lang="en-US" sz="1100" u="sng" dirty="0" smtClean="0">
                <a:solidFill>
                  <a:srgbClr val="C00000"/>
                </a:solidFill>
              </a:rPr>
              <a:t>, started within 48 hours after randomization</a:t>
            </a:r>
            <a:r>
              <a:rPr lang="en-US" sz="1100" dirty="0" smtClean="0">
                <a:solidFill>
                  <a:srgbClr val="C00000"/>
                </a:solidFill>
              </a:rPr>
              <a:t>. </a:t>
            </a:r>
            <a:r>
              <a:rPr lang="en-US" sz="1100" dirty="0" err="1" smtClean="0"/>
              <a:t>Enoxaparin</a:t>
            </a:r>
            <a:r>
              <a:rPr lang="en-US" sz="1100" dirty="0" smtClean="0"/>
              <a:t> was discontinued when the international normalized ratio (INR) was 2.0 or more for 2 consecutive days and the patient had received at least 5 days of </a:t>
            </a:r>
            <a:r>
              <a:rPr lang="en-US" sz="1100" dirty="0" err="1" smtClean="0"/>
              <a:t>enoxaparin</a:t>
            </a:r>
            <a:r>
              <a:rPr lang="en-US" sz="1100" dirty="0" smtClean="0"/>
              <a:t> treatment. The dose of the vitamin K antagonist was adjusted to maintain </a:t>
            </a:r>
            <a:r>
              <a:rPr lang="en-US" sz="1100" u="sng" dirty="0" smtClean="0">
                <a:solidFill>
                  <a:srgbClr val="C00000"/>
                </a:solidFill>
              </a:rPr>
              <a:t>an INR of </a:t>
            </a:r>
            <a:r>
              <a:rPr lang="it-IT" sz="1100" u="sng" dirty="0" smtClean="0">
                <a:solidFill>
                  <a:srgbClr val="C00000"/>
                </a:solidFill>
              </a:rPr>
              <a:t>2.0 </a:t>
            </a:r>
            <a:r>
              <a:rPr lang="it-IT" sz="1100" u="sng" dirty="0" err="1" smtClean="0">
                <a:solidFill>
                  <a:srgbClr val="C00000"/>
                </a:solidFill>
              </a:rPr>
              <a:t>to</a:t>
            </a:r>
            <a:r>
              <a:rPr lang="it-IT" sz="1100" u="sng" dirty="0" smtClean="0">
                <a:solidFill>
                  <a:srgbClr val="C00000"/>
                </a:solidFill>
              </a:rPr>
              <a:t> 3.0.</a:t>
            </a:r>
            <a:endParaRPr lang="it-IT" sz="1100" u="sng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88640"/>
            <a:ext cx="1512168" cy="25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380312" y="476672"/>
            <a:ext cx="1656184" cy="2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100" b="1" dirty="0">
                <a:latin typeface="Arial" pitchFamily="34" charset="0"/>
              </a:rPr>
              <a:t>The EINSTEIN </a:t>
            </a:r>
            <a:endParaRPr lang="en-GB" sz="1100" b="1" dirty="0" smtClean="0">
              <a:latin typeface="Arial" pitchFamily="34" charset="0"/>
            </a:endParaRPr>
          </a:p>
          <a:p>
            <a:pPr algn="ctr"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800" b="1" dirty="0" smtClean="0">
                <a:latin typeface="Arial" pitchFamily="34" charset="0"/>
              </a:rPr>
              <a:t>N </a:t>
            </a:r>
            <a:r>
              <a:rPr lang="en-GB" sz="800" b="1" dirty="0" err="1">
                <a:latin typeface="Arial" pitchFamily="34" charset="0"/>
              </a:rPr>
              <a:t>Engl</a:t>
            </a:r>
            <a:r>
              <a:rPr lang="en-GB" sz="800" b="1" dirty="0">
                <a:latin typeface="Arial" pitchFamily="34" charset="0"/>
              </a:rPr>
              <a:t> J Med 2010;363:2499-2510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age"/>
          <p:cNvPicPr>
            <a:picLocks noChangeAspect="1"/>
          </p:cNvPicPr>
          <p:nvPr/>
        </p:nvPicPr>
        <p:blipFill>
          <a:blip r:embed="rId2" cstate="print"/>
          <a:srcRect b="49688"/>
          <a:stretch>
            <a:fillRect/>
          </a:stretch>
        </p:blipFill>
        <p:spPr bwMode="auto">
          <a:xfrm>
            <a:off x="2665839" y="260648"/>
            <a:ext cx="601061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4139952" y="836712"/>
            <a:ext cx="1152128" cy="2880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pic>
        <p:nvPicPr>
          <p:cNvPr id="3" name="Picture 5" descr="Imag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6048672" cy="318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516216" y="5589240"/>
            <a:ext cx="2232248" cy="41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400" b="1" dirty="0">
                <a:latin typeface="Arial" pitchFamily="34" charset="0"/>
              </a:rPr>
              <a:t>The EINSTEIN </a:t>
            </a:r>
            <a:endParaRPr lang="en-GB" sz="1400" b="1" dirty="0" smtClean="0">
              <a:latin typeface="Arial" pitchFamily="34" charset="0"/>
            </a:endParaRPr>
          </a:p>
          <a:p>
            <a:pPr algn="ctr"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400" b="1" dirty="0" smtClean="0">
                <a:latin typeface="Arial" pitchFamily="34" charset="0"/>
              </a:rPr>
              <a:t> </a:t>
            </a:r>
            <a:r>
              <a:rPr lang="en-GB" sz="1000" b="1" dirty="0" smtClean="0">
                <a:latin typeface="Arial" pitchFamily="34" charset="0"/>
              </a:rPr>
              <a:t>N </a:t>
            </a:r>
            <a:r>
              <a:rPr lang="en-GB" sz="1000" b="1" dirty="0" err="1">
                <a:latin typeface="Arial" pitchFamily="34" charset="0"/>
              </a:rPr>
              <a:t>Engl</a:t>
            </a:r>
            <a:r>
              <a:rPr lang="en-GB" sz="1000" b="1" dirty="0">
                <a:latin typeface="Arial" pitchFamily="34" charset="0"/>
              </a:rPr>
              <a:t> J Med 2010;363:2499-2510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57166"/>
            <a:ext cx="2088232" cy="35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3568" y="2060848"/>
            <a:ext cx="1080120" cy="20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400" b="1" dirty="0" err="1" smtClean="0">
                <a:latin typeface="Arial" pitchFamily="34" charset="0"/>
              </a:rPr>
              <a:t>Efficacia</a:t>
            </a:r>
            <a:endParaRPr lang="en-GB" sz="1000" b="1" dirty="0"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020272" y="4149080"/>
            <a:ext cx="1440160" cy="20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400" b="1" dirty="0" err="1" smtClean="0">
                <a:latin typeface="Arial" pitchFamily="34" charset="0"/>
              </a:rPr>
              <a:t>Sicurezza</a:t>
            </a:r>
            <a:endParaRPr lang="en-GB" sz="1000" b="1" dirty="0">
              <a:latin typeface="Arial" pitchFamily="34" charset="0"/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1763688" y="2132856"/>
            <a:ext cx="504056" cy="1440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 flipH="1">
            <a:off x="6444208" y="4221088"/>
            <a:ext cx="504056" cy="1440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691680" y="4293096"/>
            <a:ext cx="432048" cy="2160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noFill/>
            </a:endParaRPr>
          </a:p>
        </p:txBody>
      </p:sp>
      <p:cxnSp>
        <p:nvCxnSpPr>
          <p:cNvPr id="14" name="Connettore 4 13"/>
          <p:cNvCxnSpPr/>
          <p:nvPr/>
        </p:nvCxnSpPr>
        <p:spPr>
          <a:xfrm rot="10800000" flipV="1">
            <a:off x="6012160" y="2780928"/>
            <a:ext cx="720080" cy="360040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19081710">
            <a:off x="53835" y="1026654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err="1" smtClean="0"/>
              <a:t>Scelta</a:t>
            </a:r>
            <a:endParaRPr lang="en-US" sz="9600" dirty="0" smtClean="0"/>
          </a:p>
        </p:txBody>
      </p:sp>
      <p:pic>
        <p:nvPicPr>
          <p:cNvPr id="10242" name="Picture 2" descr="Xarelto gets PBS listing while Dabigatran waits"/>
          <p:cNvPicPr>
            <a:picLocks noChangeAspect="1" noChangeArrowheads="1"/>
          </p:cNvPicPr>
          <p:nvPr/>
        </p:nvPicPr>
        <p:blipFill>
          <a:blip r:embed="rId2" cstate="print"/>
          <a:srcRect t="25200" b="21881"/>
          <a:stretch>
            <a:fillRect/>
          </a:stretch>
        </p:blipFill>
        <p:spPr bwMode="auto">
          <a:xfrm>
            <a:off x="539045" y="4293096"/>
            <a:ext cx="4082143" cy="2160240"/>
          </a:xfrm>
          <a:prstGeom prst="rect">
            <a:avLst/>
          </a:prstGeom>
          <a:noFill/>
        </p:spPr>
      </p:pic>
      <p:pic>
        <p:nvPicPr>
          <p:cNvPr id="10244" name="Picture 4" descr="Dabigatran Etexilate Injection"/>
          <p:cNvPicPr>
            <a:picLocks noChangeAspect="1" noChangeArrowheads="1"/>
          </p:cNvPicPr>
          <p:nvPr/>
        </p:nvPicPr>
        <p:blipFill>
          <a:blip r:embed="rId3" cstate="print"/>
          <a:srcRect l="24192" t="9072" r="22889" b="9281"/>
          <a:stretch>
            <a:fillRect/>
          </a:stretch>
        </p:blipFill>
        <p:spPr bwMode="auto">
          <a:xfrm>
            <a:off x="3635895" y="1412776"/>
            <a:ext cx="1726859" cy="2664296"/>
          </a:xfrm>
          <a:prstGeom prst="rect">
            <a:avLst/>
          </a:prstGeom>
          <a:noFill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 l="29127" t="25890" r="31068" b="40453"/>
          <a:stretch>
            <a:fillRect/>
          </a:stretch>
        </p:blipFill>
        <p:spPr bwMode="auto">
          <a:xfrm>
            <a:off x="5652120" y="116632"/>
            <a:ext cx="3312368" cy="210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fixingtheeconomists.files.wordpress.com/2014/05/differentapproachtosuccess.jpe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436096" y="3124374"/>
            <a:ext cx="3744416" cy="3733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4624"/>
            <a:ext cx="9144000" cy="43204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PRADAXA 150x2</a:t>
            </a:r>
            <a:endParaRPr lang="it-IT" dirty="0"/>
          </a:p>
        </p:txBody>
      </p:sp>
      <p:grpSp>
        <p:nvGrpSpPr>
          <p:cNvPr id="18" name="Gruppo 17"/>
          <p:cNvGrpSpPr/>
          <p:nvPr/>
        </p:nvGrpSpPr>
        <p:grpSpPr>
          <a:xfrm>
            <a:off x="0" y="692696"/>
            <a:ext cx="9144000" cy="5913948"/>
            <a:chOff x="0" y="692696"/>
            <a:chExt cx="9144000" cy="5913948"/>
          </a:xfrm>
        </p:grpSpPr>
        <p:grpSp>
          <p:nvGrpSpPr>
            <p:cNvPr id="14" name="Gruppo 13"/>
            <p:cNvGrpSpPr/>
            <p:nvPr/>
          </p:nvGrpSpPr>
          <p:grpSpPr>
            <a:xfrm>
              <a:off x="179512" y="692696"/>
              <a:ext cx="8826122" cy="5328592"/>
              <a:chOff x="179512" y="692696"/>
              <a:chExt cx="8826122" cy="532859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0230" t="9347" r="12333" b="61709"/>
              <a:stretch>
                <a:fillRect/>
              </a:stretch>
            </p:blipFill>
            <p:spPr bwMode="auto">
              <a:xfrm>
                <a:off x="179512" y="764704"/>
                <a:ext cx="8764284" cy="3312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429" t="11360" r="11670" b="74034"/>
              <a:stretch>
                <a:fillRect/>
              </a:stretch>
            </p:blipFill>
            <p:spPr bwMode="auto">
              <a:xfrm>
                <a:off x="251519" y="4365104"/>
                <a:ext cx="8754115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ttangolo 7"/>
              <p:cNvSpPr/>
              <p:nvPr/>
            </p:nvSpPr>
            <p:spPr>
              <a:xfrm>
                <a:off x="251520" y="4941168"/>
                <a:ext cx="1008112" cy="288032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noFill/>
                </a:endParaRPr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251520" y="1196752"/>
                <a:ext cx="1008112" cy="288032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noFill/>
                </a:endParaRPr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2915816" y="692696"/>
                <a:ext cx="100811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noFill/>
                </a:endParaRPr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2915816" y="4437112"/>
                <a:ext cx="100811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noFill/>
                </a:endParaRPr>
              </a:p>
            </p:txBody>
          </p:sp>
        </p:grpSp>
        <p:sp>
          <p:nvSpPr>
            <p:cNvPr id="15" name="CasellaDiTesto 14"/>
            <p:cNvSpPr txBox="1"/>
            <p:nvPr/>
          </p:nvSpPr>
          <p:spPr>
            <a:xfrm>
              <a:off x="5796136" y="6237312"/>
              <a:ext cx="3050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…Estratto</a:t>
              </a:r>
              <a:r>
                <a:rPr lang="it-IT" dirty="0" smtClean="0"/>
                <a:t> Scheda </a:t>
              </a:r>
              <a:r>
                <a:rPr lang="it-IT" dirty="0" smtClean="0"/>
                <a:t>Tecnica Italia</a:t>
              </a:r>
              <a:endParaRPr lang="it-IT" dirty="0"/>
            </a:p>
          </p:txBody>
        </p:sp>
        <p:sp>
          <p:nvSpPr>
            <p:cNvPr id="5" name="Titolo 1"/>
            <p:cNvSpPr txBox="1">
              <a:spLocks/>
            </p:cNvSpPr>
            <p:nvPr/>
          </p:nvSpPr>
          <p:spPr>
            <a:xfrm>
              <a:off x="0" y="3789040"/>
              <a:ext cx="9144000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ELIQUIS 5x2</a:t>
              </a:r>
              <a:endPara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it-IT" dirty="0" smtClean="0"/>
              <a:t>XARELTO 15x2 e 20x1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0173" t="8940" r="11716" b="70200"/>
          <a:stretch>
            <a:fillRect/>
          </a:stretch>
        </p:blipFill>
        <p:spPr bwMode="auto">
          <a:xfrm>
            <a:off x="683568" y="1268760"/>
            <a:ext cx="802374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ccia a destra 7"/>
          <p:cNvSpPr/>
          <p:nvPr/>
        </p:nvSpPr>
        <p:spPr>
          <a:xfrm>
            <a:off x="179512" y="3501008"/>
            <a:ext cx="504056" cy="1440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683567" y="1340768"/>
            <a:ext cx="7949683" cy="4608512"/>
            <a:chOff x="683567" y="1340768"/>
            <a:chExt cx="7949683" cy="460851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0106" t="69054" r="11584" b="5594"/>
            <a:stretch>
              <a:fillRect/>
            </a:stretch>
          </p:blipFill>
          <p:spPr bwMode="auto">
            <a:xfrm>
              <a:off x="683567" y="3356992"/>
              <a:ext cx="7949683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tangolo 8"/>
            <p:cNvSpPr/>
            <p:nvPr/>
          </p:nvSpPr>
          <p:spPr>
            <a:xfrm>
              <a:off x="755576" y="1772816"/>
              <a:ext cx="864096" cy="21602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83568" y="3429000"/>
              <a:ext cx="5976664" cy="288032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3131840" y="1340768"/>
              <a:ext cx="100811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>
                <a:noFill/>
              </a:endParaRPr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5796136" y="6237312"/>
            <a:ext cx="305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…Estratto</a:t>
            </a:r>
            <a:r>
              <a:rPr lang="it-IT" dirty="0" smtClean="0"/>
              <a:t> Scheda </a:t>
            </a:r>
            <a:r>
              <a:rPr lang="it-IT" dirty="0" smtClean="0"/>
              <a:t>Tecnica Italia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VTE (</a:t>
            </a:r>
            <a:r>
              <a:rPr lang="en-US" dirty="0" smtClean="0"/>
              <a:t>DVT </a:t>
            </a:r>
            <a:r>
              <a:rPr lang="en-US" dirty="0" smtClean="0"/>
              <a:t>and </a:t>
            </a:r>
            <a:r>
              <a:rPr lang="en-US" dirty="0" smtClean="0"/>
              <a:t>PE)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smtClean="0"/>
              <a:t>DVT and PE </a:t>
            </a:r>
            <a:r>
              <a:rPr lang="en-US" sz="2000" dirty="0" smtClean="0"/>
              <a:t>occurs for the first </a:t>
            </a:r>
            <a:r>
              <a:rPr lang="en-US" sz="2000" dirty="0" smtClean="0"/>
              <a:t>time in </a:t>
            </a:r>
            <a:r>
              <a:rPr lang="en-US" sz="2000" dirty="0" smtClean="0"/>
              <a:t>about 1 in 1000 persons each year, and the incidence rises </a:t>
            </a:r>
            <a:r>
              <a:rPr lang="en-US" sz="2000" dirty="0" smtClean="0"/>
              <a:t>with age </a:t>
            </a:r>
            <a:r>
              <a:rPr lang="en-US" sz="2000" dirty="0" smtClean="0"/>
              <a:t>to at least 5 in 1000 persons in those over the age of 80 </a:t>
            </a:r>
            <a:r>
              <a:rPr lang="en-US" sz="2000" dirty="0" smtClean="0"/>
              <a:t>years.</a:t>
            </a:r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50% of VTE patients have no identifiable risk factors and </a:t>
            </a:r>
            <a:r>
              <a:rPr lang="en-US" sz="2000" dirty="0" smtClean="0"/>
              <a:t>are identified </a:t>
            </a:r>
            <a:r>
              <a:rPr lang="en-US" sz="2000" dirty="0" smtClean="0"/>
              <a:t>as having unprovoked VTE</a:t>
            </a:r>
            <a:r>
              <a:rPr lang="en-US" sz="2000" dirty="0" smtClean="0"/>
              <a:t>.</a:t>
            </a:r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r>
              <a:rPr lang="it-IT" sz="2000" dirty="0" err="1" smtClean="0"/>
              <a:t>Recurrent</a:t>
            </a:r>
            <a:r>
              <a:rPr lang="it-IT" sz="2000" dirty="0" smtClean="0"/>
              <a:t> </a:t>
            </a:r>
            <a:r>
              <a:rPr lang="it-IT" sz="2000" dirty="0" smtClean="0"/>
              <a:t>DVT </a:t>
            </a:r>
            <a:r>
              <a:rPr lang="it-IT" sz="2000" dirty="0" err="1" smtClean="0"/>
              <a:t>increases</a:t>
            </a:r>
            <a:r>
              <a:rPr lang="it-IT" sz="2000" dirty="0" smtClean="0"/>
              <a:t> the </a:t>
            </a:r>
            <a:r>
              <a:rPr lang="en-US" sz="2000" dirty="0" smtClean="0"/>
              <a:t>risk </a:t>
            </a:r>
            <a:r>
              <a:rPr lang="en-US" sz="2000" dirty="0" smtClean="0"/>
              <a:t>of </a:t>
            </a:r>
            <a:r>
              <a:rPr lang="en-US" sz="2000" dirty="0" err="1" smtClean="0"/>
              <a:t>postthrombotic</a:t>
            </a:r>
            <a:r>
              <a:rPr lang="en-US" sz="2000" dirty="0" smtClean="0"/>
              <a:t> syndrome, a chronic disorder that occurs </a:t>
            </a:r>
            <a:r>
              <a:rPr lang="en-US" sz="2000" dirty="0" smtClean="0"/>
              <a:t>in 20</a:t>
            </a:r>
            <a:r>
              <a:rPr lang="en-US" sz="2000" dirty="0" smtClean="0"/>
              <a:t>% to 50% </a:t>
            </a:r>
            <a:r>
              <a:rPr lang="en-US" sz="2000" dirty="0" smtClean="0"/>
              <a:t>of </a:t>
            </a:r>
            <a:r>
              <a:rPr lang="en-US" sz="2000" dirty="0" err="1" smtClean="0"/>
              <a:t>DVTpatients</a:t>
            </a:r>
            <a:r>
              <a:rPr lang="en-US" sz="2000" dirty="0" smtClean="0"/>
              <a:t> </a:t>
            </a:r>
            <a:r>
              <a:rPr lang="en-US" sz="2000" dirty="0" smtClean="0"/>
              <a:t>and is characterized by leg swelling </a:t>
            </a:r>
            <a:r>
              <a:rPr lang="en-US" sz="2000" dirty="0" smtClean="0"/>
              <a:t>and discomfort</a:t>
            </a:r>
            <a:r>
              <a:rPr lang="en-US" sz="2000" dirty="0" smtClean="0"/>
              <a:t>; venous ulcers can develop in severe cases</a:t>
            </a:r>
            <a:r>
              <a:rPr lang="en-US" sz="2000" dirty="0" smtClean="0"/>
              <a:t>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7299" t="9732" r="61314" b="86375"/>
          <a:stretch>
            <a:fillRect/>
          </a:stretch>
        </p:blipFill>
        <p:spPr bwMode="auto">
          <a:xfrm>
            <a:off x="5940152" y="6453336"/>
            <a:ext cx="309634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773832"/>
            <a:ext cx="8229600" cy="1143000"/>
          </a:xfrm>
        </p:spPr>
        <p:txBody>
          <a:bodyPr>
            <a:noAutofit/>
          </a:bodyPr>
          <a:lstStyle/>
          <a:p>
            <a:r>
              <a:rPr lang="it-IT" sz="7200" dirty="0" err="1" smtClean="0"/>
              <a:t>Patho-Physiology</a:t>
            </a:r>
            <a:endParaRPr lang="it-IT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1547" t="35918" r="27038" b="32140"/>
          <a:stretch>
            <a:fillRect/>
          </a:stretch>
        </p:blipFill>
        <p:spPr bwMode="auto">
          <a:xfrm>
            <a:off x="2771800" y="2276872"/>
            <a:ext cx="3240360" cy="247113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10993" t="31169" r="34295" b="16486"/>
          <a:stretch>
            <a:fillRect/>
          </a:stretch>
        </p:blipFill>
        <p:spPr bwMode="auto">
          <a:xfrm>
            <a:off x="720080" y="559488"/>
            <a:ext cx="7812360" cy="5605816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9127" t="25890" r="31068" b="40453"/>
          <a:stretch>
            <a:fillRect/>
          </a:stretch>
        </p:blipFill>
        <p:spPr bwMode="auto">
          <a:xfrm>
            <a:off x="2544698" y="3789040"/>
            <a:ext cx="113551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Xarelto gets PBS listing while Dabigatran waits"/>
          <p:cNvPicPr>
            <a:picLocks noChangeAspect="1" noChangeArrowheads="1"/>
          </p:cNvPicPr>
          <p:nvPr/>
        </p:nvPicPr>
        <p:blipFill>
          <a:blip r:embed="rId4" cstate="print"/>
          <a:srcRect t="25200" b="21881"/>
          <a:stretch>
            <a:fillRect/>
          </a:stretch>
        </p:blipFill>
        <p:spPr bwMode="auto">
          <a:xfrm>
            <a:off x="2555776" y="2996952"/>
            <a:ext cx="1088571" cy="576064"/>
          </a:xfrm>
          <a:prstGeom prst="rect">
            <a:avLst/>
          </a:prstGeom>
          <a:noFill/>
        </p:spPr>
      </p:pic>
      <p:pic>
        <p:nvPicPr>
          <p:cNvPr id="4" name="Picture 4" descr="Dabigatran Etexilate Injection"/>
          <p:cNvPicPr>
            <a:picLocks noChangeAspect="1" noChangeArrowheads="1"/>
          </p:cNvPicPr>
          <p:nvPr/>
        </p:nvPicPr>
        <p:blipFill>
          <a:blip r:embed="rId5" cstate="print"/>
          <a:srcRect l="24192" t="9072" r="22889" b="9281"/>
          <a:stretch>
            <a:fillRect/>
          </a:stretch>
        </p:blipFill>
        <p:spPr bwMode="auto">
          <a:xfrm>
            <a:off x="6156176" y="4248472"/>
            <a:ext cx="635657" cy="980728"/>
          </a:xfrm>
          <a:prstGeom prst="rect">
            <a:avLst/>
          </a:prstGeom>
          <a:noFill/>
        </p:spPr>
      </p:pic>
      <p:pic>
        <p:nvPicPr>
          <p:cNvPr id="38916" name="Picture 4" descr="https://www.buy-pharma.com/img/uploads/8614-coumadin-5-m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5498" t="5782" r="7907" b="52299"/>
          <a:stretch>
            <a:fillRect/>
          </a:stretch>
        </p:blipFill>
        <p:spPr bwMode="auto">
          <a:xfrm>
            <a:off x="467544" y="1196752"/>
            <a:ext cx="1187624" cy="546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9800" dirty="0" smtClean="0"/>
              <a:t>   </a:t>
            </a:r>
            <a:r>
              <a:rPr lang="it-IT" sz="9800" dirty="0" err="1" smtClean="0"/>
              <a:t>Past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43397"/>
            <a:ext cx="8229600" cy="4525963"/>
          </a:xfrm>
        </p:spPr>
        <p:txBody>
          <a:bodyPr/>
          <a:lstStyle/>
          <a:p>
            <a:pPr algn="just"/>
            <a:r>
              <a:rPr lang="en-US" dirty="0" smtClean="0"/>
              <a:t>Usual Treatment occurs in 2 overlapping steps. It starts with LMWH, which is overlapped with a vitamin K antagonist. The </a:t>
            </a:r>
            <a:r>
              <a:rPr lang="en-US" dirty="0" err="1" smtClean="0"/>
              <a:t>parenteral</a:t>
            </a:r>
            <a:r>
              <a:rPr lang="en-US" dirty="0" smtClean="0"/>
              <a:t> anticoagulant is given for at least 5 days and is stopped when the anticoagulant response with </a:t>
            </a:r>
            <a:r>
              <a:rPr lang="en-US" dirty="0" err="1" smtClean="0"/>
              <a:t>warfarin</a:t>
            </a:r>
            <a:r>
              <a:rPr lang="en-US" dirty="0" smtClean="0"/>
              <a:t> is therapeutic, (INR between 2 and 3). </a:t>
            </a:r>
            <a:r>
              <a:rPr lang="en-US" dirty="0" err="1" smtClean="0"/>
              <a:t>Warfarin</a:t>
            </a:r>
            <a:r>
              <a:rPr lang="en-US" dirty="0" smtClean="0"/>
              <a:t> is then continued as long-term therapy for a minimum of 3months</a:t>
            </a:r>
            <a:endParaRPr lang="it-IT" dirty="0" smtClean="0"/>
          </a:p>
          <a:p>
            <a:pPr>
              <a:buNone/>
            </a:pPr>
            <a:endParaRPr lang="it-IT" dirty="0"/>
          </a:p>
        </p:txBody>
      </p:sp>
      <p:pic>
        <p:nvPicPr>
          <p:cNvPr id="4" name="Picture 4" descr="https://www.buy-pharma.com/img/uploads/8614-coumadin-5-m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19000" contrast="42000"/>
          </a:blip>
          <a:srcRect l="5498" t="5782" r="7907" b="52299"/>
          <a:stretch>
            <a:fillRect/>
          </a:stretch>
        </p:blipFill>
        <p:spPr bwMode="auto">
          <a:xfrm>
            <a:off x="107504" y="116632"/>
            <a:ext cx="3240360" cy="1491594"/>
          </a:xfrm>
          <a:prstGeom prst="rect">
            <a:avLst/>
          </a:prstGeom>
          <a:noFill/>
        </p:spPr>
      </p:pic>
      <p:pic>
        <p:nvPicPr>
          <p:cNvPr id="5" name="Picture 2" descr="eparina"/>
          <p:cNvPicPr>
            <a:picLocks noChangeAspect="1" noChangeArrowheads="1"/>
          </p:cNvPicPr>
          <p:nvPr/>
        </p:nvPicPr>
        <p:blipFill>
          <a:blip r:embed="rId4" cstate="print"/>
          <a:srcRect r="44801"/>
          <a:stretch>
            <a:fillRect/>
          </a:stretch>
        </p:blipFill>
        <p:spPr bwMode="auto">
          <a:xfrm>
            <a:off x="6660232" y="116632"/>
            <a:ext cx="1224136" cy="1921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Future: </a:t>
            </a:r>
            <a:r>
              <a:rPr lang="en-US" dirty="0" smtClean="0"/>
              <a:t>NOACs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Four NOACs have been evaluated for VTE treatment: </a:t>
            </a:r>
            <a:r>
              <a:rPr lang="en-US" dirty="0" err="1" smtClean="0"/>
              <a:t>dabigatran</a:t>
            </a:r>
            <a:r>
              <a:rPr lang="en-US" dirty="0" smtClean="0"/>
              <a:t> (an </a:t>
            </a:r>
            <a:r>
              <a:rPr lang="en-US" dirty="0" smtClean="0"/>
              <a:t>oral thrombin inhibitor) and </a:t>
            </a:r>
            <a:r>
              <a:rPr lang="en-US" dirty="0" err="1" smtClean="0"/>
              <a:t>rivaroxaban</a:t>
            </a:r>
            <a:r>
              <a:rPr lang="en-US" dirty="0" smtClean="0"/>
              <a:t>, </a:t>
            </a:r>
            <a:r>
              <a:rPr lang="en-US" dirty="0" err="1" smtClean="0"/>
              <a:t>apixaban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edoxaban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(USA), </a:t>
            </a:r>
            <a:r>
              <a:rPr lang="en-US" dirty="0" smtClean="0"/>
              <a:t>which </a:t>
            </a:r>
            <a:r>
              <a:rPr lang="en-US" dirty="0" smtClean="0"/>
              <a:t>are oral factor </a:t>
            </a:r>
            <a:r>
              <a:rPr lang="en-US" dirty="0" err="1" smtClean="0"/>
              <a:t>Xa</a:t>
            </a:r>
            <a:r>
              <a:rPr lang="en-US" dirty="0" smtClean="0"/>
              <a:t> </a:t>
            </a:r>
            <a:r>
              <a:rPr lang="en-US" dirty="0" smtClean="0"/>
              <a:t>inhibitors</a:t>
            </a:r>
          </a:p>
          <a:p>
            <a:pPr algn="just"/>
            <a:r>
              <a:rPr lang="it-IT" dirty="0" err="1" smtClean="0"/>
              <a:t>Rivaroxaban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currently</a:t>
            </a:r>
            <a:r>
              <a:rPr lang="it-IT" dirty="0" smtClean="0"/>
              <a:t> </a:t>
            </a:r>
            <a:r>
              <a:rPr lang="en-US" dirty="0" smtClean="0"/>
              <a:t>licensed </a:t>
            </a:r>
            <a:r>
              <a:rPr lang="en-US" dirty="0" smtClean="0"/>
              <a:t>for initial, long-term, and extended VTE treatment, </a:t>
            </a:r>
            <a:r>
              <a:rPr lang="en-US" dirty="0" smtClean="0"/>
              <a:t>whereas </a:t>
            </a:r>
            <a:r>
              <a:rPr lang="en-US" dirty="0" err="1" smtClean="0"/>
              <a:t>dabigatran</a:t>
            </a:r>
            <a:r>
              <a:rPr lang="en-US" dirty="0" smtClean="0"/>
              <a:t> </a:t>
            </a:r>
            <a:r>
              <a:rPr lang="en-US" dirty="0" smtClean="0"/>
              <a:t>is approved </a:t>
            </a:r>
            <a:r>
              <a:rPr lang="en-US" dirty="0" smtClean="0"/>
              <a:t>(USA) for </a:t>
            </a:r>
            <a:r>
              <a:rPr lang="en-US" dirty="0" smtClean="0"/>
              <a:t>the latter 2 indications.</a:t>
            </a:r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7299" t="9732" r="61314" b="86375"/>
          <a:stretch>
            <a:fillRect/>
          </a:stretch>
        </p:blipFill>
        <p:spPr bwMode="auto">
          <a:xfrm>
            <a:off x="5940152" y="6453336"/>
            <a:ext cx="309634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9127" t="25890" r="31068" b="40453"/>
          <a:stretch>
            <a:fillRect/>
          </a:stretch>
        </p:blipFill>
        <p:spPr bwMode="auto">
          <a:xfrm>
            <a:off x="7045196" y="116633"/>
            <a:ext cx="170326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Xarelto gets PBS listing while Dabigatran waits"/>
          <p:cNvPicPr>
            <a:picLocks noChangeAspect="1" noChangeArrowheads="1"/>
          </p:cNvPicPr>
          <p:nvPr/>
        </p:nvPicPr>
        <p:blipFill>
          <a:blip r:embed="rId4" cstate="print"/>
          <a:srcRect t="25200" b="21881"/>
          <a:stretch>
            <a:fillRect/>
          </a:stretch>
        </p:blipFill>
        <p:spPr bwMode="auto">
          <a:xfrm>
            <a:off x="4499992" y="5301208"/>
            <a:ext cx="2376264" cy="1257502"/>
          </a:xfrm>
          <a:prstGeom prst="rect">
            <a:avLst/>
          </a:prstGeom>
          <a:noFill/>
        </p:spPr>
      </p:pic>
      <p:pic>
        <p:nvPicPr>
          <p:cNvPr id="7" name="Picture 4" descr="Dabigatran Etexilate Injection"/>
          <p:cNvPicPr>
            <a:picLocks noChangeAspect="1" noChangeArrowheads="1"/>
          </p:cNvPicPr>
          <p:nvPr/>
        </p:nvPicPr>
        <p:blipFill>
          <a:blip r:embed="rId5" cstate="print"/>
          <a:srcRect l="24192" t="9072" r="22889" b="9281"/>
          <a:stretch>
            <a:fillRect/>
          </a:stretch>
        </p:blipFill>
        <p:spPr bwMode="auto">
          <a:xfrm>
            <a:off x="323528" y="116633"/>
            <a:ext cx="840093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10700" dirty="0" err="1" smtClean="0"/>
              <a:t>Trials</a:t>
            </a:r>
            <a:r>
              <a:rPr lang="it-IT" sz="10700" dirty="0" smtClean="0"/>
              <a:t> Design</a:t>
            </a:r>
            <a:endParaRPr lang="it-IT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10061" t="10976" r="13110" b="24390"/>
          <a:stretch>
            <a:fillRect/>
          </a:stretch>
        </p:blipFill>
        <p:spPr bwMode="auto">
          <a:xfrm>
            <a:off x="1691680" y="2348880"/>
            <a:ext cx="60486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334" t="49425" r="7759" b="20690"/>
          <a:stretch>
            <a:fillRect/>
          </a:stretch>
        </p:blipFill>
        <p:spPr bwMode="auto">
          <a:xfrm>
            <a:off x="235528" y="4365104"/>
            <a:ext cx="87289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7383" t="15213" r="9396" b="31096"/>
          <a:stretch>
            <a:fillRect/>
          </a:stretch>
        </p:blipFill>
        <p:spPr bwMode="auto">
          <a:xfrm>
            <a:off x="216024" y="166819"/>
            <a:ext cx="8676456" cy="419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6804248" y="188640"/>
            <a:ext cx="1368152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716016" y="4509120"/>
            <a:ext cx="1584176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7299" t="9732" r="61314" b="86375"/>
          <a:stretch>
            <a:fillRect/>
          </a:stretch>
        </p:blipFill>
        <p:spPr bwMode="auto">
          <a:xfrm>
            <a:off x="5940152" y="6453336"/>
            <a:ext cx="309634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535</Words>
  <Application>Microsoft Office PowerPoint</Application>
  <PresentationFormat>Presentazione su schermo (4:3)</PresentationFormat>
  <Paragraphs>53</Paragraphs>
  <Slides>24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Diapositiva 1</vt:lpstr>
      <vt:lpstr>Diapositiva 2</vt:lpstr>
      <vt:lpstr>VTE (DVT and PE) </vt:lpstr>
      <vt:lpstr>Patho-Physiology</vt:lpstr>
      <vt:lpstr>Diapositiva 5</vt:lpstr>
      <vt:lpstr>   Past</vt:lpstr>
      <vt:lpstr>Future: NOACs</vt:lpstr>
      <vt:lpstr>Trials Design</vt:lpstr>
      <vt:lpstr>Diapositiva 9</vt:lpstr>
      <vt:lpstr>Trials Results</vt:lpstr>
      <vt:lpstr>Results of Phase 3 Trials With New Oral Anticoagulants (NOACs)—Acute VTE</vt:lpstr>
      <vt:lpstr>Results of Phase 3 Trials With New Oral Anticoagulants (NOACs)—Extended VTE</vt:lpstr>
      <vt:lpstr>Diapositiva 13</vt:lpstr>
      <vt:lpstr>Diapositiva 14</vt:lpstr>
      <vt:lpstr>Approach to Acute Treatment of VTE (Onset Through Days 5 to 10)</vt:lpstr>
      <vt:lpstr>Approach to Long-term and Extended Treatment of VTE (After Acute Treatment Through 3 to 6 Months After Diagnosis)</vt:lpstr>
      <vt:lpstr>Diapositiva 17</vt:lpstr>
      <vt:lpstr>NAOCs for acute VTE</vt:lpstr>
      <vt:lpstr>Diapositiva 19</vt:lpstr>
      <vt:lpstr>Diapositiva 20</vt:lpstr>
      <vt:lpstr>Diapositiva 21</vt:lpstr>
      <vt:lpstr>Diapositiva 22</vt:lpstr>
      <vt:lpstr>PRADAXA 150x2</vt:lpstr>
      <vt:lpstr>XARELTO 15x2 e 20x1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PRADAXA 150x2</dc:title>
  <dc:creator>Vittorio Emanuele</dc:creator>
  <cp:lastModifiedBy>user</cp:lastModifiedBy>
  <cp:revision>93</cp:revision>
  <dcterms:created xsi:type="dcterms:W3CDTF">2014-10-14T13:06:25Z</dcterms:created>
  <dcterms:modified xsi:type="dcterms:W3CDTF">2014-10-15T17:09:14Z</dcterms:modified>
</cp:coreProperties>
</file>